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9" d="100"/>
          <a:sy n="69" d="100"/>
        </p:scale>
        <p:origin x="123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43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486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83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446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15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108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60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819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67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5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D10A1-290E-4EDF-9164-2127338B8FB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491558-4CD1-49FB-9F72-AC0D601FE01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47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3891775" y="234176"/>
            <a:ext cx="47727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Universidad de Carabobo</a:t>
            </a:r>
          </a:p>
          <a:p>
            <a:pPr algn="ctr"/>
            <a:r>
              <a:rPr lang="es-V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Facultad Experimental de Ciencias y Tecnología</a:t>
            </a:r>
          </a:p>
          <a:p>
            <a:pPr algn="ctr"/>
            <a:r>
              <a:rPr lang="es-V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Departamento de Computación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1" descr="https://twimg0-a.akamaihd.net/profile_images/1140183072/logo_facyt.gif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605063" y="234176"/>
            <a:ext cx="876935" cy="939165"/>
          </a:xfrm>
          <a:prstGeom prst="rect">
            <a:avLst/>
          </a:prstGeom>
        </p:spPr>
      </p:pic>
      <p:pic>
        <p:nvPicPr>
          <p:cNvPr id="10" name="Image 2" descr="http://www.ccnpg.gob.ve/img/logos_inst/uc.gif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10363" y="234176"/>
            <a:ext cx="1051530" cy="939165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9043640" y="4883563"/>
            <a:ext cx="2820003" cy="8874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spcBef>
                <a:spcPts val="60"/>
              </a:spcBef>
              <a:spcAft>
                <a:spcPts val="0"/>
              </a:spcAft>
            </a:pP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ea typeface="Arial MT"/>
                <a:cs typeface="Arial MT"/>
              </a:rPr>
              <a:t>Gabriel Pinto</a:t>
            </a:r>
          </a:p>
          <a:p>
            <a:pPr marL="12700">
              <a:spcBef>
                <a:spcPts val="60"/>
              </a:spcBef>
              <a:spcAft>
                <a:spcPts val="0"/>
              </a:spcAft>
            </a:pPr>
            <a:r>
              <a:rPr lang="es-ES" sz="160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 MT"/>
                <a:cs typeface="Arial MT"/>
              </a:rPr>
              <a:t>V 26.364.594</a:t>
            </a:r>
          </a:p>
          <a:p>
            <a:pPr marL="12700">
              <a:spcBef>
                <a:spcPts val="60"/>
              </a:spcBef>
              <a:spcAft>
                <a:spcPts val="0"/>
              </a:spcAft>
            </a:pPr>
            <a:r>
              <a:rPr lang="es-ES" sz="1600" dirty="0" smtClean="0">
                <a:solidFill>
                  <a:schemeClr val="bg1"/>
                </a:solidFill>
                <a:latin typeface="Arial" panose="020B0604020202020204" pitchFamily="34" charset="0"/>
                <a:ea typeface="Arial MT"/>
                <a:cs typeface="Arial MT"/>
              </a:rPr>
              <a:t>Arquitectura del Computador</a:t>
            </a:r>
            <a:endParaRPr lang="en-US" sz="1600" dirty="0">
              <a:solidFill>
                <a:schemeClr val="bg1"/>
              </a:solidFill>
              <a:effectLst/>
              <a:latin typeface="Arial MT"/>
              <a:ea typeface="Arial MT"/>
              <a:cs typeface="Arial MT"/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2451716" y="2967335"/>
            <a:ext cx="84110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Impacto de la </a:t>
            </a:r>
            <a:r>
              <a:rPr lang="es-ES" sz="2400" b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Asociatividad</a:t>
            </a:r>
            <a:r>
              <a:rPr lang="es-ES" sz="2400" b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 el Rendimiento de Caché</a:t>
            </a:r>
            <a:endParaRPr lang="en-US" sz="2400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79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2070409" y="448013"/>
            <a:ext cx="78430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b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 Principal:</a:t>
            </a:r>
          </a:p>
          <a:p>
            <a:pPr algn="ctr"/>
            <a:endParaRPr lang="es-VE" b="1" u="sng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Diseñar experimentos con distintas configuraciones de caché para evaluar la eficiencia en la tasa de aciertos. Implementar cachés con diferentes grados de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asociatividad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Analizar tasa de aciertos y tiempo de acceso. Comparar resultados con cachés totalmente asociativas. Ajustar políticas de reemplazo en cachés con distintas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asociatividades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s-VE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2635406" y="3033336"/>
            <a:ext cx="647514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b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 Secundarios:</a:t>
            </a:r>
          </a:p>
          <a:p>
            <a:pPr algn="ctr"/>
            <a:endParaRPr lang="es-VE" b="1" u="sng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V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Implementar Modelos de Caché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ctr"/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Diseñar y Ejecutar Experimentos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ctr"/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-Medir 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Registrar el Rendimiento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ctr"/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-Analizar 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Comparar Resultados: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580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2070409" y="448013"/>
            <a:ext cx="7843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b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Correspondencia Directa:</a:t>
            </a:r>
            <a:endParaRPr lang="es-VE" dirty="0" smtClean="0">
              <a:solidFill>
                <a:schemeClr val="bg1"/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561279" y="997729"/>
            <a:ext cx="647514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Correspondencia Directa: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-Cada bloque de la memoria principal tiene asignada </a:t>
            </a:r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una única ubicación posible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(una línea específica) dentro de la caché.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-La dirección de memoria se divide en </a:t>
            </a:r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etiqueta, línea (o índice) y desplazamiento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-La parte de la línea de la dirección determina </a:t>
            </a:r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directamente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 qué línea de la caché se intentará almacenar el bloque.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-Si otra dirección de memoria mapea a la misma línea de caché, ocurre una </a:t>
            </a:r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colisión o conflicto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y el bloque anterior puede ser reemplazado.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-Es la técnica </a:t>
            </a:r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simple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implementar, pero puede sufrir un rendimiento bajo si se accede repetidamente a bloques que mapean a la misma línea.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6264" y="2062975"/>
            <a:ext cx="4123734" cy="238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2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2070409" y="448013"/>
            <a:ext cx="7843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b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Correspondencia Asociativa:</a:t>
            </a:r>
            <a:endParaRPr lang="es-VE" dirty="0" smtClean="0">
              <a:solidFill>
                <a:schemeClr val="bg1"/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472070" y="1265358"/>
            <a:ext cx="647514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Correspondencia Asociativa: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-Un bloque de la memoria principal puede ser colocado en </a:t>
            </a:r>
            <a:r>
              <a:rPr lang="es-ES" b="1" dirty="0" smtClean="0">
                <a:solidFill>
                  <a:schemeClr val="bg1"/>
                </a:solidFill>
              </a:rPr>
              <a:t>cualquier línea</a:t>
            </a:r>
            <a:r>
              <a:rPr lang="es-ES" dirty="0" smtClean="0">
                <a:solidFill>
                  <a:schemeClr val="bg1"/>
                </a:solidFill>
              </a:rPr>
              <a:t> disponible dentro de la caché.</a:t>
            </a:r>
          </a:p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-La dirección de memoria se divide en </a:t>
            </a:r>
            <a:r>
              <a:rPr lang="es-ES" b="1" dirty="0" smtClean="0">
                <a:solidFill>
                  <a:schemeClr val="bg1"/>
                </a:solidFill>
              </a:rPr>
              <a:t>etiqueta y desplazamiento</a:t>
            </a:r>
            <a:r>
              <a:rPr lang="es-ES" dirty="0" smtClean="0">
                <a:solidFill>
                  <a:schemeClr val="bg1"/>
                </a:solidFill>
              </a:rPr>
              <a:t>.</a:t>
            </a:r>
          </a:p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-Cuando se busca un bloque, la </a:t>
            </a:r>
            <a:r>
              <a:rPr lang="es-ES" b="1" dirty="0" smtClean="0">
                <a:solidFill>
                  <a:schemeClr val="bg1"/>
                </a:solidFill>
              </a:rPr>
              <a:t>etiqueta</a:t>
            </a:r>
            <a:r>
              <a:rPr lang="es-ES" dirty="0" smtClean="0">
                <a:solidFill>
                  <a:schemeClr val="bg1"/>
                </a:solidFill>
              </a:rPr>
              <a:t> de la dirección de memoria se compara con las etiquetas de todas las líneas de la caché simultáneamente.</a:t>
            </a:r>
          </a:p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-Esto proporciona la </a:t>
            </a:r>
            <a:r>
              <a:rPr lang="es-ES" b="1" dirty="0" smtClean="0">
                <a:solidFill>
                  <a:schemeClr val="bg1"/>
                </a:solidFill>
              </a:rPr>
              <a:t>mayor flexibilidad</a:t>
            </a:r>
            <a:r>
              <a:rPr lang="es-ES" dirty="0" smtClean="0">
                <a:solidFill>
                  <a:schemeClr val="bg1"/>
                </a:solidFill>
              </a:rPr>
              <a:t> en la colocación de bloques y reduce las colisiones.</a:t>
            </a:r>
          </a:p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-Sin embargo, requiere un </a:t>
            </a:r>
            <a:r>
              <a:rPr lang="es-ES" b="1" dirty="0" smtClean="0">
                <a:solidFill>
                  <a:schemeClr val="bg1"/>
                </a:solidFill>
              </a:rPr>
              <a:t>hardware de comparación más complejo y costoso</a:t>
            </a:r>
            <a:r>
              <a:rPr lang="es-ES" dirty="0" smtClean="0">
                <a:solidFill>
                  <a:schemeClr val="bg1"/>
                </a:solidFill>
              </a:rPr>
              <a:t> para buscar en todas las líneas de la caché en paralelo.</a:t>
            </a:r>
            <a:endParaRPr lang="es-ES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212" y="1674816"/>
            <a:ext cx="4582164" cy="313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0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2070409" y="448013"/>
            <a:ext cx="7843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b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Correspondencia Asociativa Por Conjunto:</a:t>
            </a:r>
            <a:endParaRPr lang="es-VE" dirty="0" smtClean="0">
              <a:solidFill>
                <a:schemeClr val="bg1"/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472070" y="948690"/>
            <a:ext cx="7233425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Correspondencia Asociativa: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-La caché se divide en un número fijo de </a:t>
            </a:r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conjuntos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donde cada conjunto contiene un número fijo de </a:t>
            </a:r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líneas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(conocido como la </a:t>
            </a:r>
            <a:r>
              <a:rPr lang="es-ES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asociatividad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del conjunto).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-Un bloque de la memoria principal puede ser colocado en </a:t>
            </a:r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cualquier línea dentro de un conjunto específico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-La dirección de memoria se divide en </a:t>
            </a:r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etiqueta, índice de conjunto y desplazamiento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-La parte del índice de conjunto de la dirección determina </a:t>
            </a:r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directamente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qué conjunto de la caché puede pertenecer el bloque, y luego se busca el bloque asociativamente dentro de ese conjunto.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-Representa un </a:t>
            </a:r>
            <a:r>
              <a:rPr lang="es-E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compromiso entre el mapeo directo y el asociativo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ofreciendo una buena relación entre rendimiento y complejidad de hardware.</a:t>
            </a:r>
          </a:p>
          <a:p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309" y="2143726"/>
            <a:ext cx="3873974" cy="257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59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2070409" y="448013"/>
            <a:ext cx="7843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b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Conclusión:</a:t>
            </a:r>
            <a:endParaRPr lang="es-VE" dirty="0" smtClean="0">
              <a:solidFill>
                <a:schemeClr val="bg1"/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2680009" y="1383587"/>
            <a:ext cx="72334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través de este proyecto, logramos implementar y simular con éxito tres políticas clave de correspondencia de caché: Directa, Completamente Asociativa con reemplazo aleatorio, y Asociativa por Conjuntos con reemplazo LRU. Para manejar de manera eficiente un archivo CSV de gran tamaño como fuente de direcciones de memoria, utilizamos la técnica de mapeo de memoria (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mmap</a:t>
            </a:r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simulador nos permite comparar de manera directa el número de aciertos y fallos en diferentes configuraciones de caché (tamaño total, número de conjuntos/vías), lo que se convierte en una herramienta valiosa para comprender cómo estas políticas afectan el rendimiento del sistema de memoria.</a:t>
            </a:r>
            <a:endParaRPr lang="es-E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82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586</Words>
  <Application>Microsoft Office PowerPoint</Application>
  <PresentationFormat>Panorámica</PresentationFormat>
  <Paragraphs>59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Arial MT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Usuario</cp:lastModifiedBy>
  <cp:revision>7</cp:revision>
  <dcterms:created xsi:type="dcterms:W3CDTF">2025-04-01T03:04:42Z</dcterms:created>
  <dcterms:modified xsi:type="dcterms:W3CDTF">2025-04-01T03:58:49Z</dcterms:modified>
</cp:coreProperties>
</file>

<file path=docProps/thumbnail.jpeg>
</file>